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559675" cy="1069181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jJp+JBSn3Mxh6Iib+WKMKfE9Cq6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2C1B0E8-3E41-4ABB-BB6F-7345DEE09EB6}">
  <a:tblStyle styleId="{D2C1B0E8-3E41-4ABB-BB6F-7345DEE09EB6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37"/>
  </p:normalViewPr>
  <p:slideViewPr>
    <p:cSldViewPr snapToGrid="0">
      <p:cViewPr>
        <p:scale>
          <a:sx n="179" d="100"/>
          <a:sy n="179" d="100"/>
        </p:scale>
        <p:origin x="608" y="-3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338388" y="1143000"/>
            <a:ext cx="21812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H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H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e de titr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60"/>
              <a:buFont typeface="Calibri"/>
              <a:buNone/>
              <a:defRPr sz="496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/>
            </a:lvl1pPr>
            <a:lvl2pPr lvl="1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None/>
              <a:defRPr sz="1653"/>
            </a:lvl2pPr>
            <a:lvl3pPr lvl="2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sz="1488"/>
            </a:lvl3pPr>
            <a:lvl4pPr lvl="3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4pPr>
            <a:lvl5pPr lvl="4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5pPr>
            <a:lvl6pPr lvl="5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6pPr>
            <a:lvl7pPr lvl="6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7pPr>
            <a:lvl8pPr lvl="7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8pPr>
            <a:lvl9pPr lvl="8" algn="ctr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H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texte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3"/>
          <p:cNvSpPr txBox="1"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3"/>
          <p:cNvSpPr txBox="1">
            <a:spLocks noGrp="1"/>
          </p:cNvSpPr>
          <p:nvPr>
            <p:ph type="body" idx="1"/>
          </p:nvPr>
        </p:nvSpPr>
        <p:spPr>
          <a:xfrm rot="5400000">
            <a:off x="387910" y="2978019"/>
            <a:ext cx="6783857" cy="6520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3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H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vertical et texte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4"/>
          <p:cNvSpPr txBox="1">
            <a:spLocks noGrp="1"/>
          </p:cNvSpPr>
          <p:nvPr>
            <p:ph type="title"/>
          </p:nvPr>
        </p:nvSpPr>
        <p:spPr>
          <a:xfrm rot="5400000">
            <a:off x="1694512" y="4284621"/>
            <a:ext cx="9060817" cy="1630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4"/>
          <p:cNvSpPr txBox="1">
            <a:spLocks noGrp="1"/>
          </p:cNvSpPr>
          <p:nvPr>
            <p:ph type="body" idx="1"/>
          </p:nvPr>
        </p:nvSpPr>
        <p:spPr>
          <a:xfrm rot="5400000">
            <a:off x="-1612846" y="2701814"/>
            <a:ext cx="9060817" cy="4795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4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4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4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H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H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H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de section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60"/>
              <a:buFont typeface="Calibri"/>
              <a:buNone/>
              <a:defRPr sz="496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653"/>
              <a:buNone/>
              <a:defRPr sz="1653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488"/>
              <a:buNone/>
              <a:defRPr sz="1488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rgbClr val="888888"/>
              </a:buClr>
              <a:buSzPts val="1323"/>
              <a:buNone/>
              <a:defRPr sz="1323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H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ux contenus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body" idx="1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body" idx="2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H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ison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 txBox="1"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 b="1"/>
            </a:lvl1pPr>
            <a:lvl2pPr marL="914400" lvl="1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None/>
              <a:defRPr sz="1653" b="1"/>
            </a:lvl2pPr>
            <a:lvl3pPr marL="1371600" lvl="2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sz="1488" b="1"/>
            </a:lvl3pPr>
            <a:lvl4pPr marL="1828800" lvl="3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4pPr>
            <a:lvl5pPr marL="2286000" lvl="4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5pPr>
            <a:lvl6pPr marL="2743200" lvl="5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6pPr>
            <a:lvl7pPr marL="3200400" lvl="6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7pPr>
            <a:lvl8pPr marL="3657600" lvl="7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8pPr>
            <a:lvl9pPr marL="4114800" lvl="8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body" idx="2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body" idx="3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 b="1"/>
            </a:lvl1pPr>
            <a:lvl2pPr marL="914400" lvl="1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None/>
              <a:defRPr sz="1653" b="1"/>
            </a:lvl2pPr>
            <a:lvl3pPr marL="1371600" lvl="2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None/>
              <a:defRPr sz="1488" b="1"/>
            </a:lvl3pPr>
            <a:lvl4pPr marL="1828800" lvl="3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4pPr>
            <a:lvl5pPr marL="2286000" lvl="4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5pPr>
            <a:lvl6pPr marL="2743200" lvl="5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6pPr>
            <a:lvl7pPr marL="3200400" lvl="6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7pPr>
            <a:lvl8pPr marL="3657600" lvl="7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8pPr>
            <a:lvl9pPr marL="4114800" lvl="8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 b="1"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body" idx="4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H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"/>
          <p:cNvSpPr txBox="1"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H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 avec légende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1"/>
          <p:cNvSpPr txBox="1"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45"/>
              <a:buFont typeface="Calibri"/>
              <a:buNone/>
              <a:defRPr sz="264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body" idx="1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6557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2645"/>
              <a:buChar char="•"/>
              <a:defRPr sz="2645"/>
            </a:lvl1pPr>
            <a:lvl2pPr marL="914400" lvl="1" indent="-375602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2315"/>
              <a:buChar char="•"/>
              <a:defRPr sz="2315"/>
            </a:lvl2pPr>
            <a:lvl3pPr marL="1371600" lvl="2" indent="-354583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984"/>
              <a:buChar char="•"/>
              <a:defRPr sz="1984"/>
            </a:lvl3pPr>
            <a:lvl4pPr marL="1828800" lvl="3" indent="-333565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4pPr>
            <a:lvl5pPr marL="2286000" lvl="4" indent="-333565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5pPr>
            <a:lvl6pPr marL="2743200" lvl="5" indent="-333565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6pPr>
            <a:lvl7pPr marL="3200400" lvl="6" indent="-333565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7pPr>
            <a:lvl8pPr marL="3657600" lvl="7" indent="-333565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8pPr>
            <a:lvl9pPr marL="4114800" lvl="8" indent="-333565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Char char="•"/>
              <a:defRPr sz="1653"/>
            </a:lvl9pPr>
          </a:lstStyle>
          <a:p>
            <a:endParaRPr/>
          </a:p>
        </p:txBody>
      </p:sp>
      <p:sp>
        <p:nvSpPr>
          <p:cNvPr id="61" name="Google Shape;61;p11"/>
          <p:cNvSpPr txBox="1">
            <a:spLocks noGrp="1"/>
          </p:cNvSpPr>
          <p:nvPr>
            <p:ph type="body" idx="2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1pPr>
            <a:lvl2pPr marL="914400" lvl="1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157"/>
              <a:buNone/>
              <a:defRPr sz="1157"/>
            </a:lvl2pPr>
            <a:lvl3pPr marL="1371600" lvl="2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992"/>
              <a:buNone/>
              <a:defRPr sz="992"/>
            </a:lvl3pPr>
            <a:lvl4pPr marL="1828800" lvl="3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4pPr>
            <a:lvl5pPr marL="2286000" lvl="4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5pPr>
            <a:lvl6pPr marL="2743200" lvl="5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6pPr>
            <a:lvl7pPr marL="3200400" lvl="6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7pPr>
            <a:lvl8pPr marL="3657600" lvl="7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8pPr>
            <a:lvl9pPr marL="4114800" lvl="8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9pPr>
          </a:lstStyle>
          <a:p>
            <a:endParaRPr/>
          </a:p>
        </p:txBody>
      </p:sp>
      <p:sp>
        <p:nvSpPr>
          <p:cNvPr id="62" name="Google Shape;62;p11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H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vec légende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2"/>
          <p:cNvSpPr txBox="1"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45"/>
              <a:buFont typeface="Calibri"/>
              <a:buNone/>
              <a:defRPr sz="264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2"/>
          <p:cNvSpPr>
            <a:spLocks noGrp="1"/>
          </p:cNvSpPr>
          <p:nvPr>
            <p:ph type="pic" idx="2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2"/>
          <p:cNvSpPr txBox="1">
            <a:spLocks noGrp="1"/>
          </p:cNvSpPr>
          <p:nvPr>
            <p:ph type="body" idx="1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1pPr>
            <a:lvl2pPr marL="914400" lvl="1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157"/>
              <a:buNone/>
              <a:defRPr sz="1157"/>
            </a:lvl2pPr>
            <a:lvl3pPr marL="1371600" lvl="2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992"/>
              <a:buNone/>
              <a:defRPr sz="992"/>
            </a:lvl3pPr>
            <a:lvl4pPr marL="1828800" lvl="3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4pPr>
            <a:lvl5pPr marL="2286000" lvl="4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5pPr>
            <a:lvl6pPr marL="2743200" lvl="5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6pPr>
            <a:lvl7pPr marL="3200400" lvl="6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7pPr>
            <a:lvl8pPr marL="3657600" lvl="7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8pPr>
            <a:lvl9pPr marL="4114800" lvl="8" indent="-228600" algn="l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827"/>
              <a:buNone/>
              <a:defRPr sz="827"/>
            </a:lvl9pPr>
          </a:lstStyle>
          <a:p>
            <a:endParaRPr/>
          </a:p>
        </p:txBody>
      </p:sp>
      <p:sp>
        <p:nvSpPr>
          <p:cNvPr id="69" name="Google Shape;69;p12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H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37"/>
              <a:buFont typeface="Calibri"/>
              <a:buNone/>
              <a:defRPr sz="363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75602" algn="l" rtl="0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>
                <a:schemeClr val="dk1"/>
              </a:buClr>
              <a:buSzPts val="2315"/>
              <a:buFont typeface="Arial"/>
              <a:buChar char="•"/>
              <a:defRPr sz="231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4583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3565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653"/>
              <a:buFont typeface="Arial"/>
              <a:buChar char="•"/>
              <a:defRPr sz="165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3088" algn="l" rtl="0">
              <a:lnSpc>
                <a:spcPct val="90000"/>
              </a:lnSpc>
              <a:spcBef>
                <a:spcPts val="413"/>
              </a:spcBef>
              <a:spcAft>
                <a:spcPts val="0"/>
              </a:spcAft>
              <a:buClr>
                <a:schemeClr val="dk1"/>
              </a:buClr>
              <a:buSzPts val="1488"/>
              <a:buFont typeface="Arial"/>
              <a:buChar char="•"/>
              <a:defRPr sz="14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9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H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"/>
          <p:cNvPicPr preferRelativeResize="0"/>
          <p:nvPr/>
        </p:nvPicPr>
        <p:blipFill rotWithShape="1">
          <a:blip r:embed="rId3">
            <a:alphaModFix amt="5000"/>
          </a:blip>
          <a:srcRect/>
          <a:stretch/>
        </p:blipFill>
        <p:spPr>
          <a:xfrm rot="2180680">
            <a:off x="1151165" y="1591896"/>
            <a:ext cx="6224419" cy="5928017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"/>
          <p:cNvSpPr txBox="1">
            <a:spLocks noGrp="1"/>
          </p:cNvSpPr>
          <p:nvPr>
            <p:ph type="subTitle" idx="1"/>
          </p:nvPr>
        </p:nvSpPr>
        <p:spPr>
          <a:xfrm>
            <a:off x="1482287" y="1396474"/>
            <a:ext cx="5669756" cy="7155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None/>
            </a:pPr>
            <a:r>
              <a:rPr lang="fr-CH" sz="20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BULLETIN D’ADHÉSION </a:t>
            </a:r>
            <a:endParaRPr sz="20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1482286" y="680926"/>
            <a:ext cx="5669756" cy="7155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4400"/>
              <a:buFont typeface="Arial"/>
              <a:buNone/>
            </a:pPr>
            <a:r>
              <a:rPr lang="fr-CH" sz="4400" b="0" i="0" u="none" strike="noStrike" cap="none" dirty="0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2023-2024 </a:t>
            </a:r>
            <a:endParaRPr dirty="0"/>
          </a:p>
        </p:txBody>
      </p:sp>
      <p:sp>
        <p:nvSpPr>
          <p:cNvPr id="92" name="Google Shape;92;p1"/>
          <p:cNvSpPr txBox="1">
            <a:spLocks noGrp="1"/>
          </p:cNvSpPr>
          <p:nvPr>
            <p:ph type="ctrTitle"/>
          </p:nvPr>
        </p:nvSpPr>
        <p:spPr>
          <a:xfrm>
            <a:off x="566976" y="2973470"/>
            <a:ext cx="6425724" cy="16725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fr-CH" sz="1200" dirty="0">
                <a:latin typeface="Calibri"/>
                <a:ea typeface="Calibri"/>
                <a:cs typeface="Calibri"/>
                <a:sym typeface="Calibri"/>
              </a:rPr>
              <a:t>Nom</a:t>
            </a:r>
            <a:r>
              <a:rPr lang="fr-CH" sz="1200" dirty="0"/>
              <a:t>……………………………………………………..………   </a:t>
            </a:r>
            <a:r>
              <a:rPr lang="fr-CH" sz="1200" dirty="0">
                <a:latin typeface="Calibri"/>
                <a:ea typeface="Calibri"/>
                <a:cs typeface="Calibri"/>
                <a:sym typeface="Calibri"/>
              </a:rPr>
              <a:t>Prénom…………………………………………………………………………</a:t>
            </a:r>
            <a:br>
              <a:rPr lang="fr-CH" sz="1200" dirty="0">
                <a:latin typeface="Calibri"/>
                <a:ea typeface="Calibri"/>
                <a:cs typeface="Calibri"/>
                <a:sym typeface="Calibri"/>
              </a:rPr>
            </a:br>
            <a:r>
              <a:rPr lang="fr-CH" sz="1200" dirty="0">
                <a:latin typeface="Calibri"/>
                <a:ea typeface="Calibri"/>
                <a:cs typeface="Calibri"/>
                <a:sym typeface="Calibri"/>
              </a:rPr>
              <a:t>Date de naissance</a:t>
            </a:r>
            <a:r>
              <a:rPr lang="fr-CH" sz="1200" dirty="0"/>
              <a:t>……………………….…………………………………………………………………………………………………………</a:t>
            </a:r>
            <a:br>
              <a:rPr lang="fr-CH" sz="1200" dirty="0">
                <a:latin typeface="Calibri"/>
                <a:ea typeface="Calibri"/>
                <a:cs typeface="Calibri"/>
                <a:sym typeface="Calibri"/>
              </a:rPr>
            </a:br>
            <a:r>
              <a:rPr lang="fr-CH" sz="1200" dirty="0">
                <a:latin typeface="Calibri"/>
                <a:ea typeface="Calibri"/>
                <a:cs typeface="Calibri"/>
                <a:sym typeface="Calibri"/>
              </a:rPr>
              <a:t>Adresse</a:t>
            </a:r>
            <a:r>
              <a:rPr lang="fr-CH" sz="1200" dirty="0"/>
              <a:t>………………………………………………………………………………………………………………………………………………….</a:t>
            </a:r>
            <a:br>
              <a:rPr lang="fr-CH" sz="1200" dirty="0">
                <a:latin typeface="Calibri"/>
                <a:ea typeface="Calibri"/>
                <a:cs typeface="Calibri"/>
                <a:sym typeface="Calibri"/>
              </a:rPr>
            </a:br>
            <a:r>
              <a:rPr lang="fr-CH" sz="1200" dirty="0">
                <a:latin typeface="Calibri"/>
                <a:ea typeface="Calibri"/>
                <a:cs typeface="Calibri"/>
                <a:sym typeface="Calibri"/>
              </a:rPr>
              <a:t>Code postal</a:t>
            </a:r>
            <a:r>
              <a:rPr lang="fr-CH" sz="1200" dirty="0"/>
              <a:t>………………………. </a:t>
            </a:r>
            <a:r>
              <a:rPr lang="fr-CH" sz="1200" dirty="0">
                <a:latin typeface="Calibri"/>
                <a:ea typeface="Calibri"/>
                <a:cs typeface="Calibri"/>
                <a:sym typeface="Calibri"/>
              </a:rPr>
              <a:t>Ville</a:t>
            </a:r>
            <a:r>
              <a:rPr lang="fr-CH" sz="1200" dirty="0"/>
              <a:t>………………………………………………….</a:t>
            </a:r>
            <a:r>
              <a:rPr lang="fr-CH" sz="1200" dirty="0">
                <a:latin typeface="Calibri"/>
                <a:ea typeface="Calibri"/>
                <a:cs typeface="Calibri"/>
                <a:sym typeface="Calibri"/>
              </a:rPr>
              <a:t> Pays</a:t>
            </a:r>
            <a:r>
              <a:rPr lang="fr-CH" sz="1200" dirty="0"/>
              <a:t>……………………………………………….</a:t>
            </a:r>
            <a:r>
              <a:rPr lang="fr-CH" sz="1200" dirty="0">
                <a:latin typeface="Calibri"/>
                <a:ea typeface="Calibri"/>
                <a:cs typeface="Calibri"/>
                <a:sym typeface="Calibri"/>
              </a:rPr>
              <a:t>                                                                               </a:t>
            </a:r>
            <a:br>
              <a:rPr lang="fr-CH" sz="1200" dirty="0">
                <a:latin typeface="Calibri"/>
                <a:ea typeface="Calibri"/>
                <a:cs typeface="Calibri"/>
                <a:sym typeface="Calibri"/>
              </a:rPr>
            </a:br>
            <a:r>
              <a:rPr lang="fr-CH" sz="1200" dirty="0">
                <a:latin typeface="Calibri"/>
                <a:ea typeface="Calibri"/>
                <a:cs typeface="Calibri"/>
                <a:sym typeface="Calibri"/>
              </a:rPr>
              <a:t>Portable</a:t>
            </a:r>
            <a:r>
              <a:rPr lang="fr-CH" sz="1200" dirty="0"/>
              <a:t>……………………………………….  </a:t>
            </a:r>
            <a:r>
              <a:rPr lang="fr-CH" sz="1200" dirty="0">
                <a:latin typeface="Calibri"/>
                <a:ea typeface="Calibri"/>
                <a:cs typeface="Calibri"/>
                <a:sym typeface="Calibri"/>
              </a:rPr>
              <a:t>Email</a:t>
            </a:r>
            <a:r>
              <a:rPr lang="fr-CH" sz="1200" dirty="0"/>
              <a:t>……………………………………………………………………………………………..</a:t>
            </a:r>
            <a:endParaRPr sz="12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944959" y="2105252"/>
            <a:ext cx="5669756" cy="7155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4400"/>
              <a:buFont typeface="Arial"/>
              <a:buNone/>
            </a:pPr>
            <a:r>
              <a:rPr lang="fr-CH" sz="4400" b="0" i="0" u="none" strike="noStrike" cap="none">
                <a:solidFill>
                  <a:srgbClr val="2F5496"/>
                </a:solidFill>
                <a:latin typeface="Calibri"/>
                <a:ea typeface="Calibri"/>
                <a:cs typeface="Calibri"/>
                <a:sym typeface="Calibri"/>
              </a:rPr>
              <a:t>Rejoignez-nous !</a:t>
            </a:r>
            <a:endParaRPr sz="4400" b="0" i="0" u="none" strike="noStrike" cap="none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4" name="Google Shape;94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09042" y="324071"/>
            <a:ext cx="1074420" cy="156337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"/>
          <p:cNvSpPr txBox="1"/>
          <p:nvPr/>
        </p:nvSpPr>
        <p:spPr>
          <a:xfrm>
            <a:off x="566975" y="4411392"/>
            <a:ext cx="6425724" cy="480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fr-CH" sz="1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 désire adhérer à l'Association en qualité de membre :</a:t>
            </a: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96" name="Google Shape;96;p1"/>
          <p:cNvGraphicFramePr/>
          <p:nvPr>
            <p:extLst>
              <p:ext uri="{D42A27DB-BD31-4B8C-83A1-F6EECF244321}">
                <p14:modId xmlns:p14="http://schemas.microsoft.com/office/powerpoint/2010/main" val="2732586983"/>
              </p:ext>
            </p:extLst>
          </p:nvPr>
        </p:nvGraphicFramePr>
        <p:xfrm>
          <a:off x="1087149" y="5143981"/>
          <a:ext cx="5385400" cy="3648555"/>
        </p:xfrm>
        <a:graphic>
          <a:graphicData uri="http://schemas.openxmlformats.org/drawingml/2006/table">
            <a:tbl>
              <a:tblPr firstRow="1" bandRow="1">
                <a:noFill/>
                <a:tableStyleId>{D2C1B0E8-3E41-4ABB-BB6F-7345DEE09EB6}</a:tableStyleId>
              </a:tblPr>
              <a:tblGrid>
                <a:gridCol w="711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3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6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8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1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2F54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H" sz="1400" b="1" dirty="0">
                          <a:solidFill>
                            <a:schemeClr val="lt1"/>
                          </a:solidFill>
                        </a:rPr>
                        <a:t>MEMBRES</a:t>
                      </a:r>
                      <a:endParaRPr dirty="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2F54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H" sz="1200" b="1">
                          <a:solidFill>
                            <a:schemeClr val="lt1"/>
                          </a:solidFill>
                        </a:rPr>
                        <a:t>€</a:t>
                      </a:r>
                      <a:endParaRPr sz="1200" b="0" baseline="30000">
                        <a:solidFill>
                          <a:schemeClr val="lt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2F549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000"/>
                        <a:buFont typeface="Calibri"/>
                        <a:buNone/>
                      </a:pPr>
                      <a:r>
                        <a:rPr lang="fr-CH" sz="1000" b="0">
                          <a:solidFill>
                            <a:schemeClr val="lt1"/>
                          </a:solidFill>
                        </a:rPr>
                        <a:t>Après déduction fiscale</a:t>
                      </a:r>
                      <a:endParaRPr/>
                    </a:p>
                  </a:txBody>
                  <a:tcPr marL="91450" marR="91450" marT="45725" marB="45725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2F549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377967" marR="0" lvl="1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377967" marR="0" lvl="1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H" sz="1200" b="1" u="none" strike="noStrike" cap="none" dirty="0">
                          <a:solidFill>
                            <a:schemeClr val="dk1"/>
                          </a:solidFill>
                        </a:rPr>
                        <a:t>Jeune (-26 ans)</a:t>
                      </a:r>
                      <a:endParaRPr dirty="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H" sz="1200" b="0">
                          <a:solidFill>
                            <a:schemeClr val="dk1"/>
                          </a:solidFill>
                        </a:rPr>
                        <a:t>25 €</a:t>
                      </a:r>
                      <a:r>
                        <a:rPr lang="fr-CH" sz="1200" b="0" baseline="30000">
                          <a:solidFill>
                            <a:schemeClr val="dk1"/>
                          </a:solidFill>
                        </a:rPr>
                        <a:t>*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H" sz="1400" b="1">
                          <a:solidFill>
                            <a:schemeClr val="dk1"/>
                          </a:solidFill>
                        </a:rPr>
                        <a:t>=</a:t>
                      </a:r>
                      <a:endParaRPr/>
                    </a:p>
                  </a:txBody>
                  <a:tcPr marL="0" marR="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fr-CH" sz="1200" b="1">
                          <a:solidFill>
                            <a:schemeClr val="dk1"/>
                          </a:solidFill>
                        </a:rPr>
                        <a:t>8,50 €</a:t>
                      </a:r>
                      <a:r>
                        <a:rPr lang="fr-CH" sz="1200" b="1" baseline="30000">
                          <a:solidFill>
                            <a:schemeClr val="dk1"/>
                          </a:solidFill>
                        </a:rPr>
                        <a:t>*</a:t>
                      </a:r>
                      <a:endParaRPr/>
                    </a:p>
                  </a:txBody>
                  <a:tcPr marL="91450" marR="21600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377967" marR="0" lvl="1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marL="377967" marR="0" lvl="1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H" sz="1200" b="1" u="none" strike="noStrike" cap="none">
                          <a:solidFill>
                            <a:schemeClr val="dk1"/>
                          </a:solidFill>
                        </a:rPr>
                        <a:t>Membre individuel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H" sz="1200" b="0" dirty="0">
                          <a:solidFill>
                            <a:schemeClr val="dk1"/>
                          </a:solidFill>
                        </a:rPr>
                        <a:t>145 €</a:t>
                      </a:r>
                      <a:r>
                        <a:rPr lang="fr-CH" sz="1200" b="0" baseline="30000" dirty="0">
                          <a:solidFill>
                            <a:schemeClr val="dk1"/>
                          </a:solidFill>
                        </a:rPr>
                        <a:t>*</a:t>
                      </a:r>
                      <a:endParaRPr dirty="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H" sz="1400" b="1">
                          <a:solidFill>
                            <a:schemeClr val="dk1"/>
                          </a:solidFill>
                        </a:rPr>
                        <a:t>=</a:t>
                      </a:r>
                      <a:endParaRPr/>
                    </a:p>
                  </a:txBody>
                  <a:tcPr marL="0" marR="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fr-CH" sz="1200" b="1" dirty="0">
                          <a:solidFill>
                            <a:schemeClr val="dk1"/>
                          </a:solidFill>
                        </a:rPr>
                        <a:t>49,30 €</a:t>
                      </a:r>
                      <a:r>
                        <a:rPr lang="fr-CH" sz="1200" b="1" baseline="30000" dirty="0">
                          <a:solidFill>
                            <a:schemeClr val="dk1"/>
                          </a:solidFill>
                        </a:rPr>
                        <a:t>*</a:t>
                      </a:r>
                      <a:endParaRPr dirty="0"/>
                    </a:p>
                  </a:txBody>
                  <a:tcPr marL="91450" marR="21600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377967" marR="0" lvl="1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marL="377967" marR="0" lvl="1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H" sz="1200" b="1" u="none" strike="noStrike" cap="none">
                          <a:solidFill>
                            <a:schemeClr val="dk1"/>
                          </a:solidFill>
                        </a:rPr>
                        <a:t>Membre couple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fr-CH" sz="1200" b="0" dirty="0">
                          <a:solidFill>
                            <a:schemeClr val="dk1"/>
                          </a:solidFill>
                        </a:rPr>
                        <a:t>210 €</a:t>
                      </a:r>
                      <a:r>
                        <a:rPr lang="fr-CH" sz="1200" b="0" baseline="30000" dirty="0">
                          <a:solidFill>
                            <a:schemeClr val="dk1"/>
                          </a:solidFill>
                        </a:rPr>
                        <a:t>*</a:t>
                      </a:r>
                      <a:endParaRPr dirty="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H" sz="1400" b="1">
                          <a:solidFill>
                            <a:schemeClr val="dk1"/>
                          </a:solidFill>
                        </a:rPr>
                        <a:t>=</a:t>
                      </a:r>
                      <a:endParaRPr/>
                    </a:p>
                  </a:txBody>
                  <a:tcPr marL="0" marR="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fr-CH" sz="1200" b="1" dirty="0">
                          <a:solidFill>
                            <a:schemeClr val="dk1"/>
                          </a:solidFill>
                        </a:rPr>
                        <a:t>71,40 €</a:t>
                      </a:r>
                      <a:r>
                        <a:rPr lang="fr-CH" sz="1200" b="1" baseline="30000" dirty="0">
                          <a:solidFill>
                            <a:schemeClr val="dk1"/>
                          </a:solidFill>
                        </a:rPr>
                        <a:t>*</a:t>
                      </a:r>
                      <a:endParaRPr dirty="0"/>
                    </a:p>
                  </a:txBody>
                  <a:tcPr marL="91450" marR="21600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377967" marR="0" lvl="1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377967" marR="0" lvl="1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H" sz="1200" b="1" u="none" strike="noStrike" cap="none">
                          <a:solidFill>
                            <a:schemeClr val="dk1"/>
                          </a:solidFill>
                        </a:rPr>
                        <a:t>Bienfaiteur individuel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fr-CH" sz="1200" b="0" dirty="0">
                          <a:solidFill>
                            <a:schemeClr val="dk1"/>
                          </a:solidFill>
                        </a:rPr>
                        <a:t>275 €</a:t>
                      </a:r>
                      <a:r>
                        <a:rPr lang="fr-CH" sz="1200" b="0" baseline="30000" dirty="0">
                          <a:solidFill>
                            <a:schemeClr val="dk1"/>
                          </a:solidFill>
                        </a:rPr>
                        <a:t>*</a:t>
                      </a:r>
                      <a:endParaRPr dirty="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H" sz="1400" b="1">
                          <a:solidFill>
                            <a:schemeClr val="dk1"/>
                          </a:solidFill>
                        </a:rPr>
                        <a:t>=</a:t>
                      </a:r>
                      <a:endParaRPr/>
                    </a:p>
                  </a:txBody>
                  <a:tcPr marL="0" marR="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fr-CH" sz="1200" b="1" dirty="0">
                          <a:solidFill>
                            <a:schemeClr val="dk1"/>
                          </a:solidFill>
                        </a:rPr>
                        <a:t>93,5 €</a:t>
                      </a:r>
                      <a:r>
                        <a:rPr lang="fr-CH" sz="1200" b="1" baseline="30000" dirty="0">
                          <a:solidFill>
                            <a:schemeClr val="dk1"/>
                          </a:solidFill>
                        </a:rPr>
                        <a:t>*</a:t>
                      </a:r>
                      <a:endParaRPr dirty="0"/>
                    </a:p>
                  </a:txBody>
                  <a:tcPr marL="91450" marR="21600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377967" marR="0" lvl="1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377967" marR="0" lvl="1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H" sz="1200" b="1" u="none" strike="noStrike" cap="none">
                          <a:solidFill>
                            <a:schemeClr val="dk1"/>
                          </a:solidFill>
                        </a:rPr>
                        <a:t>Bienfaiteur couple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fr-CH" sz="1200" b="0" dirty="0">
                          <a:solidFill>
                            <a:schemeClr val="dk1"/>
                          </a:solidFill>
                        </a:rPr>
                        <a:t>420 €</a:t>
                      </a:r>
                      <a:r>
                        <a:rPr lang="fr-CH" sz="1200" b="0" baseline="30000" dirty="0">
                          <a:solidFill>
                            <a:schemeClr val="dk1"/>
                          </a:solidFill>
                        </a:rPr>
                        <a:t>*</a:t>
                      </a:r>
                      <a:endParaRPr dirty="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H" sz="1400" b="1">
                          <a:solidFill>
                            <a:schemeClr val="dk1"/>
                          </a:solidFill>
                        </a:rPr>
                        <a:t>=</a:t>
                      </a:r>
                      <a:endParaRPr/>
                    </a:p>
                  </a:txBody>
                  <a:tcPr marL="0" marR="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fr-CH" sz="1200" b="1" dirty="0">
                          <a:solidFill>
                            <a:schemeClr val="dk1"/>
                          </a:solidFill>
                        </a:rPr>
                        <a:t>142,80 €</a:t>
                      </a:r>
                      <a:r>
                        <a:rPr lang="fr-CH" sz="1200" b="1" baseline="30000" dirty="0">
                          <a:solidFill>
                            <a:schemeClr val="dk1"/>
                          </a:solidFill>
                        </a:rPr>
                        <a:t>*</a:t>
                      </a:r>
                      <a:endParaRPr dirty="0"/>
                    </a:p>
                  </a:txBody>
                  <a:tcPr marL="91450" marR="21600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377967" marR="0" lvl="1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marL="377967" marR="0" lvl="1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H" sz="1200" b="1" u="none" strike="noStrike" cap="none">
                          <a:solidFill>
                            <a:schemeClr val="dk1"/>
                          </a:solidFill>
                        </a:rPr>
                        <a:t>Mécène individuel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fr-CH" sz="1200" b="0" dirty="0">
                          <a:solidFill>
                            <a:schemeClr val="dk1"/>
                          </a:solidFill>
                        </a:rPr>
                        <a:t>630 €</a:t>
                      </a:r>
                      <a:r>
                        <a:rPr lang="fr-CH" sz="1200" b="0" baseline="30000" dirty="0">
                          <a:solidFill>
                            <a:schemeClr val="dk1"/>
                          </a:solidFill>
                        </a:rPr>
                        <a:t>*</a:t>
                      </a:r>
                      <a:endParaRPr dirty="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H" sz="1400" b="1">
                          <a:solidFill>
                            <a:schemeClr val="dk1"/>
                          </a:solidFill>
                        </a:rPr>
                        <a:t>=</a:t>
                      </a:r>
                      <a:endParaRPr/>
                    </a:p>
                  </a:txBody>
                  <a:tcPr marL="0" marR="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fr-CH" sz="1200" b="1" dirty="0">
                          <a:solidFill>
                            <a:schemeClr val="dk1"/>
                          </a:solidFill>
                        </a:rPr>
                        <a:t>214,2 €</a:t>
                      </a:r>
                      <a:r>
                        <a:rPr lang="fr-CH" sz="1200" b="1" baseline="30000" dirty="0">
                          <a:solidFill>
                            <a:schemeClr val="dk1"/>
                          </a:solidFill>
                        </a:rPr>
                        <a:t>*</a:t>
                      </a:r>
                      <a:endParaRPr dirty="0"/>
                    </a:p>
                  </a:txBody>
                  <a:tcPr marL="91450" marR="21600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377967" marR="0" lvl="1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marL="377967" marR="0" lvl="1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H" sz="1200" b="1" u="none" strike="noStrike" cap="none" dirty="0">
                          <a:solidFill>
                            <a:schemeClr val="dk1"/>
                          </a:solidFill>
                        </a:rPr>
                        <a:t>Mécène couple</a:t>
                      </a:r>
                      <a:endParaRPr dirty="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fr-CH" sz="1200" b="0" dirty="0">
                          <a:solidFill>
                            <a:schemeClr val="dk1"/>
                          </a:solidFill>
                        </a:rPr>
                        <a:t>900 €</a:t>
                      </a:r>
                      <a:r>
                        <a:rPr lang="fr-CH" sz="1200" b="0" baseline="30000" dirty="0">
                          <a:solidFill>
                            <a:schemeClr val="dk1"/>
                          </a:solidFill>
                        </a:rPr>
                        <a:t>*</a:t>
                      </a:r>
                      <a:endParaRPr dirty="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CH" sz="1400" b="1" dirty="0">
                          <a:solidFill>
                            <a:schemeClr val="dk1"/>
                          </a:solidFill>
                        </a:rPr>
                        <a:t>=</a:t>
                      </a:r>
                      <a:endParaRPr dirty="0"/>
                    </a:p>
                  </a:txBody>
                  <a:tcPr marL="0" marR="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fr-CH" sz="1200" b="1" dirty="0">
                          <a:solidFill>
                            <a:schemeClr val="dk1"/>
                          </a:solidFill>
                        </a:rPr>
                        <a:t>306 €</a:t>
                      </a:r>
                      <a:r>
                        <a:rPr lang="fr-CH" sz="1200" b="1" baseline="30000" dirty="0">
                          <a:solidFill>
                            <a:schemeClr val="dk1"/>
                          </a:solidFill>
                        </a:rPr>
                        <a:t>*</a:t>
                      </a:r>
                      <a:endParaRPr lang="fr-FR" dirty="0"/>
                    </a:p>
                  </a:txBody>
                  <a:tcPr marL="91450" marR="21600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69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2F549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dk1"/>
                        </a:solidFill>
                      </a:endParaRPr>
                    </a:p>
                  </a:txBody>
                  <a:tcPr marL="0" marR="0" marT="0" marB="0" anchor="ctr"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2F549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3475">
                <a:tc grid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88"/>
                        <a:buFont typeface="Calibri"/>
                        <a:buNone/>
                      </a:pPr>
                      <a:r>
                        <a:rPr lang="fr-CH" sz="120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Je souhaite adhérer à l’association  </a:t>
                      </a:r>
                      <a:r>
                        <a:rPr lang="fr-CH" sz="1200" b="0" dirty="0">
                          <a:solidFill>
                            <a:schemeClr val="dk1"/>
                          </a:solidFill>
                        </a:rPr>
                        <a:t>………………….€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88"/>
                        <a:buFont typeface="Calibri"/>
                        <a:buNone/>
                        <a:tabLst/>
                        <a:defRPr/>
                      </a:pPr>
                      <a:r>
                        <a:rPr lang="fr-CH" sz="120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Je souhaite faire un don supplémentaire pour la 51</a:t>
                      </a:r>
                      <a:r>
                        <a:rPr lang="fr-CH" sz="1200" baseline="3000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</a:t>
                      </a:r>
                      <a:r>
                        <a:rPr lang="fr-CH" sz="120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édition  </a:t>
                      </a:r>
                      <a:r>
                        <a:rPr lang="fr-CH" sz="1200" b="0" dirty="0">
                          <a:solidFill>
                            <a:schemeClr val="dk1"/>
                          </a:solidFill>
                        </a:rPr>
                        <a:t>…………..........€</a:t>
                      </a:r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>
                      <a:solidFill>
                        <a:srgbClr val="2F549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2F549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97" name="Google Shape;97;p1"/>
          <p:cNvSpPr txBox="1"/>
          <p:nvPr/>
        </p:nvSpPr>
        <p:spPr>
          <a:xfrm>
            <a:off x="768281" y="8895229"/>
            <a:ext cx="6224418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H" sz="10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*Réduction d'impôts de 66% du montant, dans la limite de 20% du revenu imposable. </a:t>
            </a:r>
            <a:br>
              <a:rPr lang="fr-CH" sz="10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r-CH" sz="10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 reçu fiscal et une carte de membre individuel vous seront délivrés par l'association.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b="0" i="1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H" sz="1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Règlements</a:t>
            </a:r>
            <a:r>
              <a:rPr lang="fr-CH" sz="10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0" b="0" i="1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1371449" y="9664670"/>
            <a:ext cx="2858550" cy="674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H" sz="12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Par chèque </a:t>
            </a:r>
            <a:r>
              <a:rPr lang="fr-CH" sz="1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à l'ordre de l’association : </a:t>
            </a:r>
            <a:br>
              <a:rPr lang="fr-CH" sz="1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r-CH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« Musique et Danse aux Arcs »</a:t>
            </a:r>
            <a:br>
              <a:rPr lang="fr-CH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r-CH"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15, rue de la République - 92190 Meudon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9" name="Google Shape;99;p1"/>
          <p:cNvGrpSpPr/>
          <p:nvPr/>
        </p:nvGrpSpPr>
        <p:grpSpPr>
          <a:xfrm>
            <a:off x="1176093" y="7657077"/>
            <a:ext cx="612385" cy="142917"/>
            <a:chOff x="1269766" y="7485106"/>
            <a:chExt cx="612385" cy="142917"/>
          </a:xfrm>
        </p:grpSpPr>
        <p:pic>
          <p:nvPicPr>
            <p:cNvPr id="100" name="Google Shape;100;p1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1269766" y="7489581"/>
              <a:ext cx="138442" cy="13844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1" name="Google Shape;101;p1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1427747" y="7485107"/>
              <a:ext cx="138442" cy="13844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2" name="Google Shape;102;p1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1585728" y="7485106"/>
              <a:ext cx="138442" cy="13844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3" name="Google Shape;103;p1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1743709" y="7489581"/>
              <a:ext cx="138442" cy="138442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04" name="Google Shape;104;p1"/>
          <p:cNvGrpSpPr/>
          <p:nvPr/>
        </p:nvGrpSpPr>
        <p:grpSpPr>
          <a:xfrm>
            <a:off x="1243266" y="6968215"/>
            <a:ext cx="454404" cy="142917"/>
            <a:chOff x="1267100" y="6737564"/>
            <a:chExt cx="454404" cy="142917"/>
          </a:xfrm>
        </p:grpSpPr>
        <p:pic>
          <p:nvPicPr>
            <p:cNvPr id="105" name="Google Shape;105;p1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1267100" y="6742039"/>
              <a:ext cx="138442" cy="13844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6" name="Google Shape;106;p1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1425081" y="6737565"/>
              <a:ext cx="138442" cy="13844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7" name="Google Shape;107;p1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1583062" y="6737564"/>
              <a:ext cx="138442" cy="138442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08" name="Google Shape;108;p1"/>
          <p:cNvGrpSpPr/>
          <p:nvPr/>
        </p:nvGrpSpPr>
        <p:grpSpPr>
          <a:xfrm>
            <a:off x="1312487" y="6212370"/>
            <a:ext cx="296423" cy="142916"/>
            <a:chOff x="1267100" y="6005455"/>
            <a:chExt cx="296423" cy="142916"/>
          </a:xfrm>
        </p:grpSpPr>
        <p:pic>
          <p:nvPicPr>
            <p:cNvPr id="109" name="Google Shape;109;p1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1267100" y="6009929"/>
              <a:ext cx="138442" cy="13844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0" name="Google Shape;110;p1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1425081" y="6005455"/>
              <a:ext cx="138442" cy="138442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11" name="Google Shape;111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01347" y="5652112"/>
            <a:ext cx="138442" cy="13844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-5718587">
            <a:off x="1126347" y="9983315"/>
            <a:ext cx="232044" cy="2583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-5718587">
            <a:off x="5971742" y="9983315"/>
            <a:ext cx="232044" cy="25831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DF95C0C3-AF0D-DFC3-A8A0-EE61F726437D}"/>
              </a:ext>
            </a:extLst>
          </p:cNvPr>
          <p:cNvSpPr txBox="1"/>
          <p:nvPr/>
        </p:nvSpPr>
        <p:spPr>
          <a:xfrm>
            <a:off x="4502916" y="9667167"/>
            <a:ext cx="151495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H" sz="12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Par carte bancaire : </a:t>
            </a:r>
            <a:endParaRPr lang="fr-CH" sz="1200"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H" sz="1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merci de scanner </a:t>
            </a:r>
            <a:br>
              <a:rPr lang="fr-CH" sz="1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r-CH" sz="1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 QR code</a:t>
            </a:r>
            <a:endParaRPr lang="fr-FR" sz="1200" dirty="0"/>
          </a:p>
        </p:txBody>
      </p:sp>
      <p:pic>
        <p:nvPicPr>
          <p:cNvPr id="5" name="Image 4" descr="Une image contenant motif, pixel&#10;&#10;Description générée automatiquement">
            <a:extLst>
              <a:ext uri="{FF2B5EF4-FFF2-40B4-BE49-F238E27FC236}">
                <a16:creationId xmlns:a16="http://schemas.microsoft.com/office/drawing/2014/main" id="{FD7FF634-ADE7-3AC1-2061-3735E84E6845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290790" y="9320452"/>
            <a:ext cx="1018846" cy="10188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2"/>
          <p:cNvPicPr preferRelativeResize="0"/>
          <p:nvPr/>
        </p:nvPicPr>
        <p:blipFill rotWithShape="1">
          <a:blip r:embed="rId3">
            <a:alphaModFix amt="5000"/>
          </a:blip>
          <a:srcRect/>
          <a:stretch/>
        </p:blipFill>
        <p:spPr>
          <a:xfrm rot="2180680">
            <a:off x="1151165" y="1591896"/>
            <a:ext cx="6224419" cy="5928017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2"/>
          <p:cNvSpPr txBox="1"/>
          <p:nvPr/>
        </p:nvSpPr>
        <p:spPr>
          <a:xfrm>
            <a:off x="566975" y="685250"/>
            <a:ext cx="6425724" cy="2262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H" sz="12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H" sz="18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Membre </a:t>
            </a:r>
            <a:r>
              <a:rPr lang="fr-CH" sz="18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Jeune</a:t>
            </a:r>
            <a:endParaRPr dirty="0"/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fr-CH" sz="11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programme du Festival de Musique des Arcs offert</a:t>
            </a:r>
            <a:endParaRPr sz="11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fr-CH" sz="11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invitation à la présentation de la nouvelle édition par </a:t>
            </a:r>
            <a:r>
              <a:rPr lang="fr-CH" sz="1100" b="1" dirty="0">
                <a:latin typeface="Calibri"/>
                <a:ea typeface="Calibri"/>
                <a:cs typeface="Calibri"/>
                <a:sym typeface="Calibri"/>
              </a:rPr>
              <a:t>É</a:t>
            </a:r>
            <a:r>
              <a:rPr lang="fr-CH" sz="11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ric CRAMBES</a:t>
            </a:r>
            <a:r>
              <a:rPr lang="fr-CH" sz="11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directeur </a:t>
            </a:r>
            <a:r>
              <a:rPr lang="fr-CH" sz="1100" dirty="0"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fr-CH" sz="11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rtistique</a:t>
            </a:r>
            <a:r>
              <a:rPr lang="fr-CH" sz="11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CH" sz="11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et </a:t>
            </a:r>
            <a:r>
              <a:rPr lang="fr-CH" sz="11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Maxime KAPRIELIAN</a:t>
            </a:r>
            <a:r>
              <a:rPr lang="fr-CH" sz="11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musicologue</a:t>
            </a: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fr-CH" sz="11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invitation à la réunion de bilan du festival</a:t>
            </a:r>
            <a:endParaRPr sz="11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fr-CH" sz="1100" dirty="0">
                <a:latin typeface="Calibri"/>
                <a:ea typeface="Calibri"/>
                <a:cs typeface="Calibri"/>
                <a:sym typeface="Calibri"/>
              </a:rPr>
              <a:t>accès prioritaire et</a:t>
            </a:r>
            <a:r>
              <a:rPr lang="fr-CH" sz="11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placement privilégié, pour tous les concerts ayant lieu au Centre Bernard Taillefer*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fr-CH" sz="11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accès prioritaire aux concerts de La Coupole/Arc 1600*</a:t>
            </a: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fr-CH" sz="11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invitation au dîner et au concert réservés aux adhérents, </a:t>
            </a:r>
            <a:r>
              <a:rPr lang="fr-CH"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mention du nom dans le programme, pour les adhésions reçues avant fin mai </a:t>
            </a:r>
            <a:endParaRPr sz="11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15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095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2"/>
          <p:cNvSpPr txBox="1"/>
          <p:nvPr/>
        </p:nvSpPr>
        <p:spPr>
          <a:xfrm>
            <a:off x="566975" y="3120155"/>
            <a:ext cx="6425724" cy="1908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H" sz="12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H" sz="18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Membre </a:t>
            </a:r>
            <a:r>
              <a:rPr lang="fr-CH" sz="1800" b="1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(Individuel/couple)</a:t>
            </a:r>
            <a:endParaRPr sz="1800" b="1" i="0" u="none" strike="noStrike" cap="none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fr-CH" sz="11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programme du Festival de Musique des Arcs offert</a:t>
            </a:r>
            <a:endParaRPr sz="11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fr-CH" sz="11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invitation à la présentation de la nouvelle édition par </a:t>
            </a:r>
            <a:r>
              <a:rPr lang="fr-CH" sz="1100" b="1" dirty="0">
                <a:latin typeface="Calibri"/>
                <a:ea typeface="Calibri"/>
                <a:cs typeface="Calibri"/>
                <a:sym typeface="Calibri"/>
              </a:rPr>
              <a:t>É</a:t>
            </a:r>
            <a:r>
              <a:rPr lang="fr-CH" sz="11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ric CRAMBES</a:t>
            </a:r>
            <a:r>
              <a:rPr lang="fr-CH" sz="11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directeur </a:t>
            </a:r>
            <a:r>
              <a:rPr lang="fr-CH" sz="1100" dirty="0"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fr-CH" sz="11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rtistique</a:t>
            </a:r>
            <a:r>
              <a:rPr lang="fr-CH" sz="11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-CH" sz="11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et </a:t>
            </a:r>
            <a:r>
              <a:rPr lang="fr-CH" sz="11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Maxime KAPRIELIAN</a:t>
            </a:r>
            <a:r>
              <a:rPr lang="fr-CH" sz="11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musicologue</a:t>
            </a: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fr-CH" sz="11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invitation à la réunion de bilan du festival</a:t>
            </a:r>
            <a:endParaRPr sz="11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fr-CH" sz="1100" dirty="0">
                <a:latin typeface="Calibri"/>
                <a:ea typeface="Calibri"/>
                <a:cs typeface="Calibri"/>
                <a:sym typeface="Calibri"/>
              </a:rPr>
              <a:t>accès prioritaire et</a:t>
            </a:r>
            <a:r>
              <a:rPr lang="fr-CH" sz="11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placement privilégié, pour tous les concerts ayant lieu au Centre Bernard Taillefer*</a:t>
            </a:r>
            <a:endParaRPr lang="fr-CH" sz="1100" dirty="0"/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fr-CH" sz="11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accès prioritaire aux concerts de La Coupole/Arc 1600*</a:t>
            </a: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fr-CH" sz="11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invitation au dîner et au concert réservés aux adhérents, </a:t>
            </a:r>
            <a:r>
              <a:rPr lang="fr-CH"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mention du nom dans le programme, pour les adhésions reçues avant fin mai </a:t>
            </a:r>
            <a:endParaRPr sz="11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2"/>
          <p:cNvSpPr txBox="1"/>
          <p:nvPr/>
        </p:nvSpPr>
        <p:spPr>
          <a:xfrm>
            <a:off x="566975" y="5607183"/>
            <a:ext cx="6425724" cy="15234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H" sz="12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H" sz="18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Membre </a:t>
            </a:r>
            <a:r>
              <a:rPr lang="fr-CH" sz="18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Bienfaiteur </a:t>
            </a:r>
            <a:r>
              <a:rPr lang="fr-CH" sz="1800" b="1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(Individuel/couple)</a:t>
            </a:r>
            <a:endParaRPr sz="1800" b="1" i="0" u="none" strike="noStrike" cap="none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•"/>
            </a:pPr>
            <a:r>
              <a:rPr lang="fr-CH" sz="1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tous les avantages «membre »</a:t>
            </a:r>
            <a:br>
              <a:rPr lang="fr-CH" sz="1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r-CH" sz="18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+</a:t>
            </a:r>
            <a:endParaRPr lang="fr-CH" sz="11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fr-FR" sz="1100" dirty="0"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lang="fr-FR" sz="11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oncert réservé aux « membres bienfaiteurs » et « membres mécènes » à la Coupole</a:t>
            </a:r>
            <a:endParaRPr lang="fr-FR" dirty="0"/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fr-CH" sz="11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accès au salon VIP du Centre Bernard Taillefer </a:t>
            </a:r>
            <a:endParaRPr dirty="0"/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fr-CH"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possibilité d'assister aux master classes </a:t>
            </a:r>
          </a:p>
        </p:txBody>
      </p:sp>
      <p:pic>
        <p:nvPicPr>
          <p:cNvPr id="123" name="Google Shape;123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66975" y="7321369"/>
            <a:ext cx="430630" cy="430630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2"/>
          <p:cNvSpPr txBox="1"/>
          <p:nvPr/>
        </p:nvSpPr>
        <p:spPr>
          <a:xfrm>
            <a:off x="566974" y="7691039"/>
            <a:ext cx="6650790" cy="2031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H" sz="12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CH" sz="18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Membre </a:t>
            </a:r>
            <a:r>
              <a:rPr lang="fr-CH" sz="18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Mécène </a:t>
            </a:r>
            <a:r>
              <a:rPr lang="fr-CH" sz="1800" b="1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(Individuel/couple)</a:t>
            </a:r>
            <a:endParaRPr sz="1800" b="1" i="0" u="none" strike="noStrike" cap="none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•"/>
            </a:pPr>
            <a:r>
              <a:rPr lang="fr-CH" sz="1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tous les avantages «membre bienfaiteur »</a:t>
            </a:r>
            <a:br>
              <a:rPr lang="fr-CH" sz="12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r-CH" sz="18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+</a:t>
            </a:r>
            <a:endParaRPr sz="1800" b="1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fr-CH" sz="11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déjeuner privé, pendant le Festival, en compagnie d’</a:t>
            </a:r>
            <a:r>
              <a:rPr lang="fr-CH" sz="1100" b="1" dirty="0">
                <a:latin typeface="Calibri"/>
                <a:ea typeface="Calibri"/>
                <a:cs typeface="Calibri"/>
                <a:sym typeface="Calibri"/>
              </a:rPr>
              <a:t>É</a:t>
            </a:r>
            <a:r>
              <a:rPr lang="fr-CH" sz="11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ric CRAMBES</a:t>
            </a:r>
            <a:r>
              <a:rPr lang="fr-CH" sz="11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directeur </a:t>
            </a:r>
            <a:r>
              <a:rPr lang="fr-CH" sz="1100" dirty="0"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fr-CH" sz="11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rtistique et un musicien </a:t>
            </a:r>
            <a:br>
              <a:rPr lang="fr-CH" sz="11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fr-CH" sz="11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du Festival</a:t>
            </a:r>
            <a:r>
              <a:rPr lang="fr-CH" sz="1100" b="0" i="0" u="none" strike="noStrike" cap="none" baseline="30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**</a:t>
            </a:r>
            <a:endParaRPr sz="1100" b="0" i="0" u="none" strike="noStrike" cap="none" baseline="30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fr-CH" sz="11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partage d’un « moment privilégié » avec les acteurs du Festival (rencontre avec un luthier, compositeur …)</a:t>
            </a:r>
            <a:r>
              <a:rPr lang="fr-CH" sz="1100" b="0" i="0" u="none" strike="noStrike" cap="none" baseline="300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**</a:t>
            </a:r>
            <a:endParaRPr sz="1100" b="0" i="0" u="none" strike="noStrike" cap="none" baseline="30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•"/>
            </a:pPr>
            <a:r>
              <a:rPr lang="fr-CH" sz="11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possibilité d'avoir un invité supplémentaire pour tous les concerts au Centre Bernard Taillefer</a:t>
            </a:r>
            <a:endParaRPr dirty="0"/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fr-CH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</a:t>
            </a:r>
            <a:r>
              <a:rPr lang="fr-CH" sz="11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éservation pour les concerts à la Coupole et placement privilégié</a:t>
            </a: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fr-CH"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affiche de l’année dédicacée par Éric Crambes</a:t>
            </a:r>
            <a:endParaRPr sz="11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5" name="Google Shape;125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76700" y="7321369"/>
            <a:ext cx="430630" cy="4306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80470" y="7321369"/>
            <a:ext cx="430630" cy="4306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085875" y="7321369"/>
            <a:ext cx="430630" cy="4306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66975" y="5225682"/>
            <a:ext cx="430630" cy="4306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76700" y="5225682"/>
            <a:ext cx="430630" cy="4306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80470" y="5225682"/>
            <a:ext cx="430630" cy="4306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66975" y="2714090"/>
            <a:ext cx="430630" cy="4306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76700" y="2714090"/>
            <a:ext cx="430630" cy="4306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66975" y="355523"/>
            <a:ext cx="430630" cy="430630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2"/>
          <p:cNvSpPr txBox="1"/>
          <p:nvPr/>
        </p:nvSpPr>
        <p:spPr>
          <a:xfrm>
            <a:off x="566974" y="10104203"/>
            <a:ext cx="616343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H" sz="9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*dans la limite des places disponibles / **inscription à effectuer au bureau du Festival/Arc 1800 avec participation aux frais</a:t>
            </a:r>
            <a:endParaRPr sz="9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7136</TotalTime>
  <Words>542</Words>
  <Application>Microsoft Macintosh PowerPoint</Application>
  <PresentationFormat>Personnalisé</PresentationFormat>
  <Paragraphs>77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Nom……………………………………………………..………   Prénom………………………………………………………………………… Date de naissance……………………….………………………………………………………………………………………………………… Adresse…………………………………………………………………………………………………………………………………………………. Code postal………………………. Ville…………………………………………………. Pays……………………………………………….                                                                                Portable……………………………………….  Email……………………………………………………………………………………………..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Nom……………………………………………………..………   Prénom………………………………………………………………………… Date de naissance……………………….………………………………………………………………………………………………………… Adresse…………………………………………………………………………………………………………………………………………………. Code postal………………………. Ville…………………………………………………. Pays……………………………………………….                                                                                Portable……………………………………….  Email……………………………………………………………………………………………..</dc:title>
  <dc:creator>Christophe Bordes</dc:creator>
  <cp:lastModifiedBy>Production - Festival des Arcs</cp:lastModifiedBy>
  <cp:revision>11</cp:revision>
  <cp:lastPrinted>2023-12-04T12:49:23Z</cp:lastPrinted>
  <dcterms:created xsi:type="dcterms:W3CDTF">2022-10-20T11:04:04Z</dcterms:created>
  <dcterms:modified xsi:type="dcterms:W3CDTF">2023-12-04T12:51:12Z</dcterms:modified>
</cp:coreProperties>
</file>